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63" r:id="rId4"/>
    <p:sldId id="264" r:id="rId5"/>
    <p:sldId id="259" r:id="rId6"/>
    <p:sldId id="289" r:id="rId7"/>
    <p:sldId id="272" r:id="rId8"/>
    <p:sldId id="273" r:id="rId9"/>
    <p:sldId id="275" r:id="rId10"/>
    <p:sldId id="291" r:id="rId11"/>
    <p:sldId id="276" r:id="rId12"/>
    <p:sldId id="277" r:id="rId13"/>
    <p:sldId id="285" r:id="rId14"/>
    <p:sldId id="284" r:id="rId15"/>
    <p:sldId id="290" r:id="rId16"/>
    <p:sldId id="279" r:id="rId17"/>
    <p:sldId id="281" r:id="rId18"/>
    <p:sldId id="278" r:id="rId19"/>
    <p:sldId id="286" r:id="rId20"/>
    <p:sldId id="293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52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8CDFD-73E4-DF47-8771-67F94A2400A9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E59BA-D6F3-8C48-A165-32EA4F644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5930A-99F5-4247-9E31-5561BBAE65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2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1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2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0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1FC70-0D50-6742-B16F-F944D67DFD12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B4D16-7882-244D-9470-774B0C22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4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hyperlink" Target="https://bioc-community.herokuapp.com/" TargetMode="External"/><Relationship Id="rId12" Type="http://schemas.openxmlformats.org/officeDocument/2006/relationships/hyperlink" Target="https://www.biostars.org/" TargetMode="External"/><Relationship Id="rId13" Type="http://schemas.openxmlformats.org/officeDocument/2006/relationships/hyperlink" Target="http://seqanswers.com/" TargetMode="External"/><Relationship Id="rId14" Type="http://schemas.openxmlformats.org/officeDocument/2006/relationships/hyperlink" Target="https://stat.ethz.ch/mailman/listinfo/r-help" TargetMode="External"/><Relationship Id="rId15" Type="http://schemas.openxmlformats.org/officeDocument/2006/relationships/hyperlink" Target="https://stackoverflow.com/questions/tagged/r" TargetMode="External"/><Relationship Id="rId16" Type="http://schemas.openxmlformats.org/officeDocument/2006/relationships/hyperlink" Target="https://community.rstudio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upport.bioconductor.org/" TargetMode="External"/><Relationship Id="rId3" Type="http://schemas.openxmlformats.org/officeDocument/2006/relationships/hyperlink" Target="https://stat.ethz.ch/mailman/listinfo/bioc-devel" TargetMode="External"/><Relationship Id="rId4" Type="http://schemas.openxmlformats.org/officeDocument/2006/relationships/hyperlink" Target="https://bioconductor.org/packages/GenomicTuples/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hyperlink" Target="NULL" TargetMode="External"/><Relationship Id="rId10" Type="http://schemas.openxmlformats.org/officeDocument/2006/relationships/hyperlink" Target="NUL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ist.github.com)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peakerdeck.com/jennybc/reprex-help-me-help-you" TargetMode="External"/><Relationship Id="rId4" Type="http://schemas.openxmlformats.org/officeDocument/2006/relationships/hyperlink" Target="https://reprex.tidyverse.org/" TargetMode="External"/><Relationship Id="rId5" Type="http://schemas.openxmlformats.org/officeDocument/2006/relationships/hyperlink" Target="https://support.bioconductor.org/info/faq/" TargetMode="External"/><Relationship Id="rId6" Type="http://schemas.openxmlformats.org/officeDocument/2006/relationships/hyperlink" Target="http://www.bioconductor.org/help/support/posting-guide/" TargetMode="External"/><Relationship Id="rId7" Type="http://schemas.openxmlformats.org/officeDocument/2006/relationships/hyperlink" Target="http://www.bioconductor.org/help/faq/" TargetMode="External"/><Relationship Id="rId8" Type="http://schemas.openxmlformats.org/officeDocument/2006/relationships/hyperlink" Target="http://lcolladotor.github.io/2018/11/12/asking-for-help-is-challenging-but-is-typically-worth-it/" TargetMode="External"/><Relationship Id="rId9" Type="http://schemas.openxmlformats.org/officeDocument/2006/relationships/hyperlink" Target="https://www.tidyverse.org/help/" TargetMode="External"/><Relationship Id="rId10" Type="http://schemas.openxmlformats.org/officeDocument/2006/relationships/hyperlink" Target="https://masalmon.eu/2018/07/22/wheretogethelp/" TargetMode="External"/><Relationship Id="rId11" Type="http://schemas.openxmlformats.org/officeDocument/2006/relationships/hyperlink" Target="https://ropensci.org/blog/2017/02/17/comm-call-v13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mmunity-bioc.slack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oconductor.org/help/support/posting-gui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981739"/>
          </a:xfrm>
        </p:spPr>
        <p:txBody>
          <a:bodyPr>
            <a:normAutofit/>
          </a:bodyPr>
          <a:lstStyle/>
          <a:p>
            <a:r>
              <a:rPr lang="en-US" dirty="0"/>
              <a:t>Getting help and helping others (including future you)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43395"/>
            <a:ext cx="12192000" cy="1655762"/>
          </a:xfrm>
        </p:spPr>
        <p:txBody>
          <a:bodyPr anchor="b"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Hickey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PeteHaitch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Single Cell Open Research Endeavour (SCORE), 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Walter and Eliza Hall Institute of Medical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33" y="3913260"/>
            <a:ext cx="597264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133" y="3814835"/>
            <a:ext cx="584200" cy="5842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0" y="4896166"/>
            <a:ext cx="12192000" cy="7958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Read the docs, vignettes, and workflows</a:t>
            </a:r>
          </a:p>
          <a:p>
            <a:r>
              <a:rPr lang="en-US" sz="3200" dirty="0" smtClean="0"/>
              <a:t>Turn it off and on again</a:t>
            </a:r>
          </a:p>
          <a:p>
            <a:pPr lvl="1"/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BiocManager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::valid()</a:t>
            </a:r>
          </a:p>
          <a:p>
            <a:r>
              <a:rPr lang="en-US" sz="3200" dirty="0" smtClean="0"/>
              <a:t>Prepare an example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Get yourself organised</a:t>
            </a:r>
          </a:p>
        </p:txBody>
      </p:sp>
    </p:spTree>
    <p:extLst>
      <p:ext uri="{BB962C8B-B14F-4D97-AF65-F5344CB8AC3E}">
        <p14:creationId xmlns:p14="http://schemas.microsoft.com/office/powerpoint/2010/main" val="17212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2733" cy="4351338"/>
          </a:xfrm>
        </p:spPr>
        <p:txBody>
          <a:bodyPr/>
          <a:lstStyle/>
          <a:p>
            <a:r>
              <a:rPr lang="en-US" dirty="0" err="1" smtClean="0"/>
              <a:t>reprex</a:t>
            </a:r>
            <a:r>
              <a:rPr lang="en-US" dirty="0" smtClean="0"/>
              <a:t> = reproducible example</a:t>
            </a:r>
          </a:p>
          <a:p>
            <a:r>
              <a:rPr lang="en-US" b="1" dirty="0" err="1" smtClean="0"/>
              <a:t>reprex</a:t>
            </a:r>
            <a:r>
              <a:rPr lang="en-US" dirty="0" smtClean="0"/>
              <a:t> = One of the most useful CRAN packages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reprex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6404710" y="6488668"/>
            <a:ext cx="5787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speakerdeck.com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jennybc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reprex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-help-me-help-you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804"/>
            <a:ext cx="12192000" cy="405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reprex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Conversations about code are more productive when they contain code</a:t>
            </a:r>
          </a:p>
          <a:p>
            <a:pPr lvl="1"/>
            <a:r>
              <a:rPr lang="en-US" i="1" dirty="0" smtClean="0"/>
              <a:t>Code that </a:t>
            </a:r>
            <a:r>
              <a:rPr lang="en-US" b="1" i="1" dirty="0" smtClean="0"/>
              <a:t>actually runs</a:t>
            </a:r>
          </a:p>
          <a:p>
            <a:pPr lvl="1"/>
            <a:r>
              <a:rPr lang="en-US" i="1" dirty="0" smtClean="0"/>
              <a:t>Code that </a:t>
            </a:r>
            <a:r>
              <a:rPr lang="en-US" b="1" i="1" dirty="0" smtClean="0"/>
              <a:t>I don’t have to run</a:t>
            </a:r>
          </a:p>
          <a:p>
            <a:pPr lvl="1"/>
            <a:r>
              <a:rPr lang="en-US" i="1" dirty="0" smtClean="0"/>
              <a:t>Code that </a:t>
            </a:r>
            <a:r>
              <a:rPr lang="en-US" b="1" i="1" dirty="0" smtClean="0"/>
              <a:t>I can easily run</a:t>
            </a:r>
          </a:p>
          <a:p>
            <a:r>
              <a:rPr lang="en-US" dirty="0" smtClean="0"/>
              <a:t>You can </a:t>
            </a:r>
            <a:r>
              <a:rPr lang="en-US" dirty="0" err="1" smtClean="0"/>
              <a:t>copy+paste</a:t>
            </a:r>
            <a:r>
              <a:rPr lang="en-US" dirty="0" smtClean="0"/>
              <a:t> the </a:t>
            </a:r>
            <a:r>
              <a:rPr lang="en-US" b="1" dirty="0" err="1" smtClean="0"/>
              <a:t>reprex</a:t>
            </a:r>
            <a:r>
              <a:rPr lang="en-US" dirty="0" smtClean="0"/>
              <a:t> output directly into a GitHub issue, Bioconductor support forum post, </a:t>
            </a:r>
            <a:r>
              <a:rPr lang="en-US" dirty="0" err="1" smtClean="0"/>
              <a:t>StackOverflow</a:t>
            </a:r>
            <a:r>
              <a:rPr lang="en-US" dirty="0" smtClean="0"/>
              <a:t> post, etc.</a:t>
            </a:r>
          </a:p>
          <a:p>
            <a:r>
              <a:rPr lang="en-US" dirty="0" smtClean="0"/>
              <a:t>Includes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sessionInfo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()</a:t>
            </a:r>
          </a:p>
          <a:p>
            <a:pPr lvl="1"/>
            <a:r>
              <a:rPr lang="en-US" dirty="0" smtClean="0"/>
              <a:t>But please also(?) include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BiocManager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::valid()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10" y="0"/>
            <a:ext cx="9969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Lean on your current friend(s)</a:t>
            </a:r>
          </a:p>
          <a:p>
            <a:r>
              <a:rPr lang="en-US" sz="3200" dirty="0" smtClean="0"/>
              <a:t>Find new friends</a:t>
            </a:r>
          </a:p>
          <a:p>
            <a:pPr lvl="1"/>
            <a:r>
              <a:rPr lang="en-US" sz="2800" dirty="0" smtClean="0"/>
              <a:t>R4DS Community</a:t>
            </a:r>
          </a:p>
          <a:p>
            <a:pPr lvl="1"/>
            <a:r>
              <a:rPr lang="en-US" sz="2800" dirty="0" smtClean="0"/>
              <a:t>R-Ladies (local and remote)</a:t>
            </a:r>
          </a:p>
          <a:p>
            <a:pPr lvl="1"/>
            <a:r>
              <a:rPr lang="en-US" sz="2800" dirty="0" smtClean="0"/>
              <a:t>Bioconductor and </a:t>
            </a:r>
            <a:r>
              <a:rPr lang="en-US" sz="2800" dirty="0" err="1" smtClean="0"/>
              <a:t>rOpenSci</a:t>
            </a:r>
            <a:r>
              <a:rPr lang="en-US" sz="2800" dirty="0" smtClean="0"/>
              <a:t> Slack</a:t>
            </a:r>
          </a:p>
          <a:p>
            <a:r>
              <a:rPr lang="en-US" sz="3200" dirty="0" smtClean="0"/>
              <a:t>Out into the big, bad world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Public question platforms vs. safe spaces?</a:t>
            </a:r>
          </a:p>
        </p:txBody>
      </p:sp>
    </p:spTree>
    <p:extLst>
      <p:ext uri="{BB962C8B-B14F-4D97-AF65-F5344CB8AC3E}">
        <p14:creationId xmlns:p14="http://schemas.microsoft.com/office/powerpoint/2010/main" val="17275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1945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Questions related to Bioconductor packages</a:t>
            </a:r>
          </a:p>
          <a:p>
            <a:pPr lvl="1"/>
            <a:r>
              <a:rPr lang="en-US" dirty="0" smtClean="0">
                <a:hlinkClick r:id="rId2"/>
              </a:rPr>
              <a:t>http://support.bioconductor.org/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Questions about developing Bioconductor packages</a:t>
            </a:r>
          </a:p>
          <a:p>
            <a:pPr lvl="1"/>
            <a:r>
              <a:rPr lang="en-US" dirty="0" smtClean="0">
                <a:hlinkClick r:id="rId3"/>
              </a:rPr>
              <a:t>https://stat.ethz.ch/mailman/listinfo/bioc-devel</a:t>
            </a:r>
            <a:r>
              <a:rPr lang="en-US" dirty="0" smtClean="0"/>
              <a:t> </a:t>
            </a:r>
          </a:p>
          <a:p>
            <a:r>
              <a:rPr lang="en-US" dirty="0" smtClean="0"/>
              <a:t>Bug reports about a specific Bioconductor package</a:t>
            </a:r>
          </a:p>
          <a:p>
            <a:pPr lvl="1"/>
            <a:r>
              <a:rPr lang="en-US" dirty="0" smtClean="0">
                <a:hlinkClick r:id="rId4" tooltip="For citation in publications, etc., please use DOI: 10.18129/B9.bioc.GenomicTuples"/>
              </a:rPr>
              <a:t>http://bioconductor.org/packages/</a:t>
            </a:r>
            <a:r>
              <a:rPr lang="en-US" b="1" dirty="0" smtClean="0">
                <a:hlinkClick r:id="rId4" tooltip="For citation in publications, etc., please use DOI: 10.18129/B9.bioc.GenomicTuples"/>
              </a:rPr>
              <a:t>&lt;package&gt;</a:t>
            </a:r>
            <a:r>
              <a:rPr lang="en-US" dirty="0" smtClean="0">
                <a:hlinkClick r:id="rId4" tooltip="For citation in publications, etc., please use DOI: 10.18129/B9.bioc.GenomicTuples"/>
              </a:rPr>
              <a:t>/</a:t>
            </a:r>
            <a:r>
              <a:rPr lang="en-US" dirty="0" smtClean="0"/>
              <a:t> and see ‘</a:t>
            </a:r>
            <a:r>
              <a:rPr lang="en-US" dirty="0" err="1" smtClean="0"/>
              <a:t>BugReports</a:t>
            </a:r>
            <a:r>
              <a:rPr lang="en-US" dirty="0" smtClean="0"/>
              <a:t>’ field</a:t>
            </a:r>
            <a:endParaRPr lang="en-US" dirty="0"/>
          </a:p>
          <a:p>
            <a:pPr lvl="1"/>
            <a:r>
              <a:rPr lang="en-US" dirty="0" smtClean="0">
                <a:hlinkClick r:id="rId5" invalidUrl="http://www.github.com/&lt;username&gt;/&lt;repo&gt;/issues"/>
              </a:rPr>
              <a:t>www.github.com</a:t>
            </a:r>
            <a:r>
              <a:rPr lang="en-US" dirty="0" smtClean="0">
                <a:hlinkClick r:id="rId6" invalidUrl="http://www.github.com/&lt;username&gt;/&lt;repo&gt;/issues"/>
              </a:rPr>
              <a:t>/</a:t>
            </a:r>
            <a:r>
              <a:rPr lang="en-US" b="1" dirty="0" smtClean="0">
                <a:hlinkClick r:id="rId7" invalidUrl="http://www.github.com/&lt;username&gt;/&lt;repo&gt;/issues"/>
              </a:rPr>
              <a:t>&lt;username&gt;</a:t>
            </a:r>
            <a:r>
              <a:rPr lang="en-US" dirty="0" smtClean="0">
                <a:hlinkClick r:id="rId8" invalidUrl="http://www.github.com/&lt;username&gt;/&lt;repo&gt;/issues"/>
              </a:rPr>
              <a:t>/</a:t>
            </a:r>
            <a:r>
              <a:rPr lang="en-US" b="1" dirty="0" smtClean="0">
                <a:hlinkClick r:id="rId9" invalidUrl="http://www.github.com/&lt;username&gt;/&lt;repo&gt;/issues"/>
              </a:rPr>
              <a:t>&lt;repo&gt;</a:t>
            </a:r>
            <a:r>
              <a:rPr lang="en-US" dirty="0" smtClean="0">
                <a:hlinkClick r:id="rId10" invalidUrl="http://www.github.com/&lt;username&gt;/&lt;repo&gt;/issues"/>
              </a:rPr>
              <a:t>/issues</a:t>
            </a:r>
            <a:endParaRPr lang="en-US" dirty="0" smtClean="0"/>
          </a:p>
          <a:p>
            <a:r>
              <a:rPr lang="en-US" dirty="0" smtClean="0"/>
              <a:t>Brain storming</a:t>
            </a:r>
            <a:endParaRPr lang="en-US" dirty="0" smtClean="0">
              <a:hlinkClick r:id="rId11"/>
            </a:endParaRPr>
          </a:p>
          <a:p>
            <a:pPr lvl="1"/>
            <a:r>
              <a:rPr lang="en-US" dirty="0" smtClean="0">
                <a:hlinkClick r:id="rId11"/>
              </a:rPr>
              <a:t>https://bioc-community.herokuapp.com/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General </a:t>
            </a:r>
            <a:r>
              <a:rPr lang="en-US" dirty="0"/>
              <a:t>questions about high-throughput sequencing or software unrelated to </a:t>
            </a:r>
            <a:r>
              <a:rPr lang="en-US" i="1" dirty="0"/>
              <a:t>Bioconductor</a:t>
            </a:r>
            <a:endParaRPr lang="en-US" dirty="0" smtClean="0">
              <a:hlinkClick r:id="rId12"/>
            </a:endParaRPr>
          </a:p>
          <a:p>
            <a:pPr lvl="1"/>
            <a:r>
              <a:rPr lang="en-US" dirty="0" smtClean="0">
                <a:hlinkClick r:id="rId12"/>
              </a:rPr>
              <a:t>https://www.biostars.org/</a:t>
            </a:r>
            <a:r>
              <a:rPr lang="en-US" dirty="0" smtClean="0"/>
              <a:t> and </a:t>
            </a:r>
            <a:r>
              <a:rPr lang="en-US" dirty="0" smtClean="0">
                <a:hlinkClick r:id="rId13"/>
              </a:rPr>
              <a:t>http://seqanswers.com/</a:t>
            </a:r>
            <a:r>
              <a:rPr lang="en-US" dirty="0" smtClean="0"/>
              <a:t> </a:t>
            </a:r>
          </a:p>
          <a:p>
            <a:r>
              <a:rPr lang="en-US" dirty="0"/>
              <a:t>General R </a:t>
            </a:r>
            <a:r>
              <a:rPr lang="en-US" dirty="0" smtClean="0"/>
              <a:t>questions</a:t>
            </a:r>
          </a:p>
          <a:p>
            <a:pPr lvl="1"/>
            <a:r>
              <a:rPr lang="en-US" dirty="0" smtClean="0">
                <a:hlinkClick r:id="rId14"/>
              </a:rPr>
              <a:t>https://stat.ethz.ch/mailman/listinfo/r-help</a:t>
            </a:r>
            <a:endParaRPr lang="en-US" dirty="0" smtClean="0"/>
          </a:p>
          <a:p>
            <a:pPr lvl="1"/>
            <a:r>
              <a:rPr lang="en-US" dirty="0" smtClean="0">
                <a:hlinkClick r:id="rId15"/>
              </a:rPr>
              <a:t>https://stackoverflow.com/questions/tagged/r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hlinkClick r:id="rId16"/>
              </a:rPr>
              <a:t>https://community.rstudio.com/</a:t>
            </a:r>
            <a:r>
              <a:rPr lang="en-US" dirty="0" smtClean="0"/>
              <a:t> (especially for all things </a:t>
            </a:r>
            <a:r>
              <a:rPr lang="en-US" dirty="0" err="1" smtClean="0"/>
              <a:t>RStudio</a:t>
            </a:r>
            <a:r>
              <a:rPr lang="en-US" dirty="0" smtClean="0"/>
              <a:t> and </a:t>
            </a:r>
            <a:r>
              <a:rPr lang="en-US" dirty="0" err="1" smtClean="0"/>
              <a:t>tidyverse</a:t>
            </a:r>
            <a:r>
              <a:rPr lang="en-US" dirty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Where to 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9868"/>
            <a:ext cx="10515600" cy="56557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Twitter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rstats</a:t>
            </a:r>
            <a:r>
              <a:rPr lang="en-US" dirty="0" smtClean="0"/>
              <a:t> is a (generally) friendly place</a:t>
            </a:r>
          </a:p>
          <a:p>
            <a:pPr lvl="1"/>
            <a:r>
              <a:rPr lang="en-US" dirty="0" smtClean="0"/>
              <a:t>Good for debate/discussion/brain storming questions</a:t>
            </a:r>
          </a:p>
          <a:p>
            <a:pPr lvl="1"/>
            <a:r>
              <a:rPr lang="en-US" dirty="0" smtClean="0"/>
              <a:t>But not so well-suited to longer/technical questions</a:t>
            </a:r>
          </a:p>
          <a:p>
            <a:r>
              <a:rPr lang="en-US" sz="3200" dirty="0" smtClean="0"/>
              <a:t>Email</a:t>
            </a:r>
          </a:p>
          <a:p>
            <a:pPr lvl="1"/>
            <a:r>
              <a:rPr lang="en-US" dirty="0" smtClean="0"/>
              <a:t>(Opinion): Try to </a:t>
            </a:r>
            <a:r>
              <a:rPr lang="en-US" dirty="0" err="1" smtClean="0"/>
              <a:t>favour</a:t>
            </a:r>
            <a:r>
              <a:rPr lang="en-US" dirty="0" smtClean="0"/>
              <a:t> a public-</a:t>
            </a:r>
            <a:r>
              <a:rPr lang="en-US" dirty="0" err="1" smtClean="0"/>
              <a:t>ish</a:t>
            </a:r>
            <a:r>
              <a:rPr lang="en-US" dirty="0" smtClean="0"/>
              <a:t> forum so that others may benefit</a:t>
            </a:r>
          </a:p>
          <a:p>
            <a:pPr lvl="1"/>
            <a:r>
              <a:rPr lang="en-US" dirty="0" smtClean="0"/>
              <a:t>Responding to email stresses me the hell out. </a:t>
            </a:r>
          </a:p>
          <a:p>
            <a:pPr lvl="1"/>
            <a:r>
              <a:rPr lang="en-US" dirty="0" smtClean="0"/>
              <a:t>You never know when someone is using Twitter </a:t>
            </a:r>
            <a:r>
              <a:rPr lang="mr-IN" dirty="0" smtClean="0"/>
              <a:t>…</a:t>
            </a:r>
            <a:endParaRPr lang="en-AU" dirty="0" smtClean="0"/>
          </a:p>
          <a:p>
            <a:r>
              <a:rPr lang="en-AU" dirty="0" smtClean="0"/>
              <a:t>Mailing lists</a:t>
            </a:r>
          </a:p>
          <a:p>
            <a:pPr lvl="1"/>
            <a:r>
              <a:rPr lang="en-AU" dirty="0" smtClean="0"/>
              <a:t>R special interest group (SIG) mailing lists</a:t>
            </a:r>
            <a:endParaRPr lang="en-US" dirty="0" smtClean="0"/>
          </a:p>
          <a:p>
            <a:pPr lvl="2"/>
            <a:r>
              <a:rPr lang="en-AU" dirty="0" err="1" smtClean="0"/>
              <a:t>Rcpp</a:t>
            </a:r>
            <a:endParaRPr lang="en-AU" dirty="0" smtClean="0"/>
          </a:p>
          <a:p>
            <a:pPr lvl="2"/>
            <a:r>
              <a:rPr lang="en-AU" dirty="0" err="1" smtClean="0"/>
              <a:t>macOS</a:t>
            </a:r>
            <a:endParaRPr lang="en-AU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Where to ask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127152" y="6488668"/>
            <a:ext cx="5064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masalmon.eu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/2018/07/22/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wheretogethelp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3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data is confidential</a:t>
            </a:r>
          </a:p>
          <a:p>
            <a:pPr lvl="1"/>
            <a:r>
              <a:rPr lang="en-US" dirty="0" smtClean="0"/>
              <a:t>Oftentimes, using </a:t>
            </a:r>
            <a:r>
              <a:rPr lang="en-US" dirty="0" err="1" smtClean="0"/>
              <a:t>randomised</a:t>
            </a:r>
            <a:r>
              <a:rPr lang="en-US" dirty="0" smtClean="0"/>
              <a:t> gene and sample names suffices</a:t>
            </a:r>
          </a:p>
          <a:p>
            <a:r>
              <a:rPr lang="en-US" dirty="0" smtClean="0"/>
              <a:t>My data is too big</a:t>
            </a:r>
          </a:p>
          <a:p>
            <a:pPr lvl="1"/>
            <a:r>
              <a:rPr lang="en-US" dirty="0" smtClean="0"/>
              <a:t>Subset</a:t>
            </a:r>
          </a:p>
          <a:p>
            <a:pPr lvl="1"/>
            <a:r>
              <a:rPr lang="en-US" dirty="0" smtClean="0"/>
              <a:t>Dropbox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Common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Found your answer?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Share it!</a:t>
            </a:r>
          </a:p>
          <a:p>
            <a:pPr lvl="1"/>
            <a:r>
              <a:rPr lang="en-US" sz="3200" dirty="0" smtClean="0"/>
              <a:t>Post back to the support forum, issue ticket</a:t>
            </a:r>
          </a:p>
          <a:p>
            <a:pPr lvl="1"/>
            <a:r>
              <a:rPr lang="en-US" sz="3200" dirty="0" smtClean="0"/>
              <a:t>Write a blog post</a:t>
            </a:r>
          </a:p>
          <a:p>
            <a:pPr lvl="1"/>
            <a:r>
              <a:rPr lang="en-US" sz="3200" dirty="0" smtClean="0"/>
              <a:t>Tweet</a:t>
            </a:r>
          </a:p>
          <a:p>
            <a:r>
              <a:rPr lang="en-US" sz="3600" dirty="0" smtClean="0"/>
              <a:t>Thank people who helped!</a:t>
            </a:r>
          </a:p>
          <a:p>
            <a:pPr lvl="1"/>
            <a:r>
              <a:rPr lang="en-US" sz="3200" dirty="0" smtClean="0"/>
              <a:t>Up vote, accept answers</a:t>
            </a:r>
          </a:p>
          <a:p>
            <a:pPr lvl="1"/>
            <a:r>
              <a:rPr lang="en-US" sz="3200" dirty="0" smtClean="0"/>
              <a:t>They </a:t>
            </a:r>
            <a:r>
              <a:rPr lang="en-US" sz="3200" dirty="0" err="1" smtClean="0"/>
              <a:t>ain’t</a:t>
            </a:r>
            <a:r>
              <a:rPr lang="en-US" sz="3200" dirty="0" smtClean="0"/>
              <a:t> doing it for the $$$</a:t>
            </a:r>
          </a:p>
          <a:p>
            <a:r>
              <a:rPr lang="en-US" sz="3600" dirty="0" smtClean="0"/>
              <a:t>Help future you!</a:t>
            </a:r>
          </a:p>
          <a:p>
            <a:pPr lvl="1"/>
            <a:r>
              <a:rPr lang="en-US" sz="3200" dirty="0" smtClean="0"/>
              <a:t>Write a blog post</a:t>
            </a:r>
          </a:p>
          <a:p>
            <a:pPr lvl="1"/>
            <a:r>
              <a:rPr lang="en-US" sz="3200" dirty="0" smtClean="0"/>
              <a:t>Write a gist (</a:t>
            </a:r>
            <a:r>
              <a:rPr lang="en-US" sz="3200" dirty="0" smtClean="0">
                <a:hlinkClick r:id="rId2"/>
              </a:rPr>
              <a:t>www.gist.github.com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23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78" y="543339"/>
            <a:ext cx="11635408" cy="581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812" y="3452191"/>
            <a:ext cx="2454502" cy="28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Helping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Empathy!</a:t>
            </a:r>
          </a:p>
          <a:p>
            <a:r>
              <a:rPr lang="en-US" sz="3600" dirty="0" smtClean="0"/>
              <a:t>Try to remember what it was like when you were learning </a:t>
            </a:r>
            <a:r>
              <a:rPr lang="en-US" sz="3600" smtClean="0"/>
              <a:t>this topic</a:t>
            </a:r>
            <a:endParaRPr lang="en-US" sz="3600" dirty="0" smtClean="0"/>
          </a:p>
          <a:p>
            <a:r>
              <a:rPr lang="en-US" sz="3600" dirty="0" smtClean="0"/>
              <a:t>Assume the best of people</a:t>
            </a:r>
          </a:p>
          <a:p>
            <a:r>
              <a:rPr lang="en-US" sz="3600" dirty="0" smtClean="0"/>
              <a:t>Aim for constructive comments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3065517"/>
          </a:xfrm>
        </p:spPr>
        <p:txBody>
          <a:bodyPr/>
          <a:lstStyle/>
          <a:p>
            <a:r>
              <a:rPr lang="en-US" dirty="0" smtClean="0"/>
              <a:t>Search on Bioconductor support forum </a:t>
            </a:r>
            <a:r>
              <a:rPr lang="en-US" dirty="0" err="1" smtClean="0"/>
              <a:t>kinda</a:t>
            </a:r>
            <a:r>
              <a:rPr lang="en-US" dirty="0" smtClean="0"/>
              <a:t> sucks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Use google!</a:t>
            </a:r>
          </a:p>
          <a:p>
            <a:pPr lvl="1"/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site:support.bioconductor.org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&lt;query&gt;</a:t>
            </a:r>
          </a:p>
          <a:p>
            <a:pPr lvl="1"/>
            <a:r>
              <a:rPr lang="en-US" dirty="0" smtClean="0"/>
              <a:t>E.g., </a:t>
            </a:r>
          </a:p>
          <a:p>
            <a:pPr lvl="2"/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site:support.bioconductor.org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plotMDS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Bioconductor support forum supports Markdown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But can sometimes go a little wonky 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Tips n tricks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1080"/>
            <a:ext cx="12192000" cy="246692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48800" y="4809067"/>
            <a:ext cx="1778000" cy="965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https://community-bioc.slack.com/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https://speakerdeck.com/jennybc/reprex-help-me-help-you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4"/>
              </a:rPr>
              <a:t>https://reprex.tidyverse.org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5"/>
              </a:rPr>
              <a:t>https://support.bioconductor.org/info/faq/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6"/>
              </a:rPr>
              <a:t>http://www.bioconductor.org/help/support/posting-guide/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7"/>
              </a:rPr>
              <a:t>http://www.bioconductor.org/help/faq/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8"/>
              </a:rPr>
              <a:t>http://lcolladotor.github.io/2018/11/12/asking-for-help-is-challenging-but-is-typically-worth-it/</a:t>
            </a:r>
            <a:endParaRPr lang="en-US" dirty="0"/>
          </a:p>
          <a:p>
            <a:r>
              <a:rPr lang="en-US" dirty="0" smtClean="0">
                <a:hlinkClick r:id="rId9"/>
              </a:rPr>
              <a:t>https://www.tidyverse.org/help/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0"/>
              </a:rPr>
              <a:t>https://masalmon.eu/2018/07/22/wheretogethelp/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11"/>
              </a:rPr>
              <a:t>https://ropensci.org/blog/2017/02/17/comm-call-v13/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1486825"/>
            <a:ext cx="6758609" cy="38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5" y="1038387"/>
            <a:ext cx="8252506" cy="46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6" y="0"/>
            <a:ext cx="9170504" cy="68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020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Writing the question will often help you figure out the answer</a:t>
            </a:r>
          </a:p>
        </p:txBody>
      </p:sp>
    </p:spTree>
    <p:extLst>
      <p:ext uri="{BB962C8B-B14F-4D97-AF65-F5344CB8AC3E}">
        <p14:creationId xmlns:p14="http://schemas.microsoft.com/office/powerpoint/2010/main" val="6637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knowing what went wrong</a:t>
            </a:r>
          </a:p>
          <a:p>
            <a:r>
              <a:rPr lang="en-US" dirty="0" smtClean="0"/>
              <a:t>Not knowing who or where to ask</a:t>
            </a:r>
          </a:p>
          <a:p>
            <a:r>
              <a:rPr lang="en-US" dirty="0" smtClean="0"/>
              <a:t>Fear of misunderstanding, ridicule, criticism</a:t>
            </a:r>
          </a:p>
          <a:p>
            <a:r>
              <a:rPr lang="en-US" dirty="0" smtClean="0"/>
              <a:t>Admitting you can’t solve a problem</a:t>
            </a:r>
          </a:p>
          <a:p>
            <a:r>
              <a:rPr lang="en-US" dirty="0" smtClean="0"/>
              <a:t>Pressing send and figuring out you made a typo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Asking for help can be hard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765" y="648866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lcolladotor.github.io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/2018/11/12/asking-for-help-is-challenging-but-is-typically-worth-it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Is this a bug?</a:t>
            </a:r>
          </a:p>
          <a:p>
            <a:pPr lvl="1"/>
            <a:r>
              <a:rPr lang="en-US" dirty="0" smtClean="0"/>
              <a:t>Why am I stuck?</a:t>
            </a:r>
          </a:p>
          <a:p>
            <a:pPr lvl="1"/>
            <a:r>
              <a:rPr lang="en-US" dirty="0" smtClean="0"/>
              <a:t>How do I install X?</a:t>
            </a:r>
          </a:p>
          <a:p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How do I do Y?</a:t>
            </a:r>
          </a:p>
          <a:p>
            <a:pPr lvl="1"/>
            <a:r>
              <a:rPr lang="en-US" dirty="0" smtClean="0"/>
              <a:t>What tool should I be using?</a:t>
            </a:r>
          </a:p>
          <a:p>
            <a:pPr lvl="1"/>
            <a:r>
              <a:rPr lang="en-US" dirty="0" smtClean="0"/>
              <a:t>How do I learn about Z?</a:t>
            </a:r>
          </a:p>
          <a:p>
            <a:r>
              <a:rPr lang="en-US" dirty="0" smtClean="0"/>
              <a:t>Discussion, debate, and brain storming</a:t>
            </a:r>
          </a:p>
          <a:p>
            <a:pPr lvl="1"/>
            <a:r>
              <a:rPr lang="en-US" dirty="0" smtClean="0"/>
              <a:t>Which design do you prefer?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Types of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!= judgement </a:t>
            </a:r>
          </a:p>
          <a:p>
            <a:pPr lvl="1"/>
            <a:r>
              <a:rPr lang="en-US" dirty="0" smtClean="0"/>
              <a:t>There are no ‘dumb’ questions</a:t>
            </a:r>
          </a:p>
          <a:p>
            <a:r>
              <a:rPr lang="en-US" dirty="0" smtClean="0"/>
              <a:t>Good questions:</a:t>
            </a:r>
          </a:p>
          <a:p>
            <a:pPr lvl="1"/>
            <a:r>
              <a:rPr lang="en-US" dirty="0" smtClean="0">
                <a:hlinkClick r:id="rId2"/>
              </a:rPr>
              <a:t>http://www.bioconductor.org/help/support/posting-guide/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Make it easier for someone to help you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Asking good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617</Words>
  <Application>Microsoft Macintosh PowerPoint</Application>
  <PresentationFormat>Widescreen</PresentationFormat>
  <Paragraphs>127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Mangal</vt:lpstr>
      <vt:lpstr>Office Theme</vt:lpstr>
      <vt:lpstr>Getting help and helping others (including future you)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Asking for help can be hard</vt:lpstr>
      <vt:lpstr>Types of help</vt:lpstr>
      <vt:lpstr>Asking good questions</vt:lpstr>
      <vt:lpstr>Get yourself organised</vt:lpstr>
      <vt:lpstr>reprex</vt:lpstr>
      <vt:lpstr>PowerPoint Presentation</vt:lpstr>
      <vt:lpstr>reprex</vt:lpstr>
      <vt:lpstr>PowerPoint Presentation</vt:lpstr>
      <vt:lpstr>Public question platforms vs. safe spaces?</vt:lpstr>
      <vt:lpstr>Where to ask</vt:lpstr>
      <vt:lpstr>Where to ask</vt:lpstr>
      <vt:lpstr>Common concerns</vt:lpstr>
      <vt:lpstr>Found your answer?</vt:lpstr>
      <vt:lpstr>Helping others</vt:lpstr>
      <vt:lpstr>Tips n tricks</vt:lpstr>
      <vt:lpstr>Links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help and helping others (including future you)</dc:title>
  <dc:creator>Peter Hickey</dc:creator>
  <cp:lastModifiedBy>Peter Hickey</cp:lastModifiedBy>
  <cp:revision>30</cp:revision>
  <dcterms:created xsi:type="dcterms:W3CDTF">2018-11-29T20:58:39Z</dcterms:created>
  <dcterms:modified xsi:type="dcterms:W3CDTF">2018-11-30T02:58:14Z</dcterms:modified>
</cp:coreProperties>
</file>